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sldIdLst>
    <p:sldId id="256" r:id="rId2"/>
    <p:sldId id="263" r:id="rId3"/>
    <p:sldId id="262" r:id="rId4"/>
    <p:sldId id="261" r:id="rId5"/>
    <p:sldId id="260" r:id="rId6"/>
    <p:sldId id="259" r:id="rId7"/>
    <p:sldId id="258" r:id="rId8"/>
    <p:sldId id="257" r:id="rId9"/>
    <p:sldId id="265"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p:scale>
          <a:sx n="105" d="100"/>
          <a:sy n="105" d="100"/>
        </p:scale>
        <p:origin x="1384" y="5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10" name="Freeform 6" title="Page Number Shape">
            <a:extLst>
              <a:ext uri="{FF2B5EF4-FFF2-40B4-BE49-F238E27FC236}">
                <a16:creationId xmlns:a16="http://schemas.microsoft.com/office/drawing/2014/main" id="{DD4C4B28-6B4B-4445-8535-F516D74E4AA9}"/>
              </a:ext>
            </a:extLst>
          </p:cNvPr>
          <p:cNvSpPr/>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title="Verticle Rule Line">
            <a:extLst>
              <a:ext uri="{FF2B5EF4-FFF2-40B4-BE49-F238E27FC236}">
                <a16:creationId xmlns:a16="http://schemas.microsoft.com/office/drawing/2014/main" id="{0CB1C732-7193-4253-8746-850D090A6B4E}"/>
              </a:ext>
            </a:extLst>
          </p:cNvPr>
          <p:cNvCxnSpPr>
            <a:cxnSpLocks/>
          </p:cNvCxnSpPr>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03AA199-952B-427F-A5BE-B97D25FD0733}"/>
              </a:ext>
            </a:extLst>
          </p:cNvPr>
          <p:cNvSpPr>
            <a:spLocks noGrp="1"/>
          </p:cNvSpPr>
          <p:nvPr>
            <p:ph type="ctrTitle"/>
          </p:nvPr>
        </p:nvSpPr>
        <p:spPr>
          <a:xfrm>
            <a:off x="1078992" y="1143000"/>
            <a:ext cx="6720840" cy="3730752"/>
          </a:xfrm>
        </p:spPr>
        <p:txBody>
          <a:bodyPr anchor="t">
            <a:normAutofit/>
          </a:bodyPr>
          <a:lstStyle>
            <a:lvl1pPr algn="l">
              <a:defRPr sz="72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A1AA393-A876-475F-A05B-1CCAB6C1F089}"/>
              </a:ext>
            </a:extLst>
          </p:cNvPr>
          <p:cNvSpPr>
            <a:spLocks noGrp="1"/>
          </p:cNvSpPr>
          <p:nvPr>
            <p:ph type="subTitle" idx="1"/>
          </p:nvPr>
        </p:nvSpPr>
        <p:spPr>
          <a:xfrm>
            <a:off x="1078992" y="5010912"/>
            <a:ext cx="6720840" cy="704088"/>
          </a:xfrm>
        </p:spPr>
        <p:txBody>
          <a:bodyPr>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3395621-D631-4F31-AEEF-C8574E507372}"/>
              </a:ext>
            </a:extLst>
          </p:cNvPr>
          <p:cNvSpPr>
            <a:spLocks noGrp="1"/>
          </p:cNvSpPr>
          <p:nvPr>
            <p:ph type="dt" sz="half" idx="10"/>
          </p:nvPr>
        </p:nvSpPr>
        <p:spPr>
          <a:xfrm>
            <a:off x="8286356" y="6007608"/>
            <a:ext cx="3143643" cy="365125"/>
          </a:xfrm>
        </p:spPr>
        <p:txBody>
          <a:bodyPr/>
          <a:lstStyle/>
          <a:p>
            <a:fld id="{53BEF823-48A5-43FC-BE03-E79964288B41}" type="datetimeFigureOut">
              <a:rPr lang="en-US" smtClean="0"/>
              <a:t>7/18/21</a:t>
            </a:fld>
            <a:endParaRPr lang="en-US" dirty="0"/>
          </a:p>
        </p:txBody>
      </p:sp>
      <p:sp>
        <p:nvSpPr>
          <p:cNvPr id="5" name="Footer Placeholder 4">
            <a:extLst>
              <a:ext uri="{FF2B5EF4-FFF2-40B4-BE49-F238E27FC236}">
                <a16:creationId xmlns:a16="http://schemas.microsoft.com/office/drawing/2014/main" id="{305EE125-77AD-4E23-AFB7-C5CFDEACACF1}"/>
              </a:ext>
            </a:extLst>
          </p:cNvPr>
          <p:cNvSpPr>
            <a:spLocks noGrp="1"/>
          </p:cNvSpPr>
          <p:nvPr>
            <p:ph type="ftr" sz="quarter" idx="11"/>
          </p:nvPr>
        </p:nvSpPr>
        <p:spPr>
          <a:xfrm>
            <a:off x="1078991" y="6007608"/>
            <a:ext cx="6720837" cy="365125"/>
          </a:xfrm>
        </p:spPr>
        <p:txBody>
          <a:bodyPr/>
          <a:lstStyle/>
          <a:p>
            <a:endParaRPr lang="en-US" dirty="0"/>
          </a:p>
        </p:txBody>
      </p:sp>
      <p:sp>
        <p:nvSpPr>
          <p:cNvPr id="6" name="Slide Number Placeholder 5">
            <a:extLst>
              <a:ext uri="{FF2B5EF4-FFF2-40B4-BE49-F238E27FC236}">
                <a16:creationId xmlns:a16="http://schemas.microsoft.com/office/drawing/2014/main" id="{DC569682-B530-4F52-87B9-39464A0930B3}"/>
              </a:ext>
            </a:extLst>
          </p:cNvPr>
          <p:cNvSpPr>
            <a:spLocks noGrp="1"/>
          </p:cNvSpPr>
          <p:nvPr>
            <p:ph type="sldNum" sz="quarter" idx="12"/>
          </p:nvPr>
        </p:nvSpPr>
        <p:spPr/>
        <p:txBody>
          <a:bodyPr/>
          <a:lstStyle>
            <a:lvl1pPr algn="ctr">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92399849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59FCF-ACDF-495D-ACFA-15FCAC9EAE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3786E3-AB17-427E-8EF8-7FCB671A11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33B4E9-7A16-448C-8BE6-B14941A34857}"/>
              </a:ext>
            </a:extLst>
          </p:cNvPr>
          <p:cNvSpPr>
            <a:spLocks noGrp="1"/>
          </p:cNvSpPr>
          <p:nvPr>
            <p:ph type="dt" sz="half" idx="10"/>
          </p:nvPr>
        </p:nvSpPr>
        <p:spPr/>
        <p:txBody>
          <a:bodyPr/>
          <a:lstStyle/>
          <a:p>
            <a:pPr algn="r"/>
            <a:fld id="{53BEF823-48A5-43FC-BE03-E79964288B41}" type="datetimeFigureOut">
              <a:rPr lang="en-US" smtClean="0"/>
              <a:pPr algn="r"/>
              <a:t>7/18/21</a:t>
            </a:fld>
            <a:endParaRPr lang="en-US" dirty="0"/>
          </a:p>
        </p:txBody>
      </p:sp>
      <p:sp>
        <p:nvSpPr>
          <p:cNvPr id="8" name="Footer Placeholder 7">
            <a:extLst>
              <a:ext uri="{FF2B5EF4-FFF2-40B4-BE49-F238E27FC236}">
                <a16:creationId xmlns:a16="http://schemas.microsoft.com/office/drawing/2014/main" id="{579212F5-5835-49FF-836F-5E3008A0EDB1}"/>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DE9D492B-E5EE-4D24-A087-57D739CFACE8}"/>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2832903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1E395-94BD-4E79-8E42-9CD4EB33CA60}"/>
              </a:ext>
            </a:extLst>
          </p:cNvPr>
          <p:cNvSpPr>
            <a:spLocks noGrp="1"/>
          </p:cNvSpPr>
          <p:nvPr>
            <p:ph type="title" orient="vert"/>
          </p:nvPr>
        </p:nvSpPr>
        <p:spPr>
          <a:xfrm>
            <a:off x="8475542" y="758952"/>
            <a:ext cx="2954458" cy="4986002"/>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79AA8A4-66BC-4E80-ABE3-F533F82B88CA}"/>
              </a:ext>
            </a:extLst>
          </p:cNvPr>
          <p:cNvSpPr>
            <a:spLocks noGrp="1"/>
          </p:cNvSpPr>
          <p:nvPr>
            <p:ph type="body" orient="vert" idx="1"/>
          </p:nvPr>
        </p:nvSpPr>
        <p:spPr>
          <a:xfrm>
            <a:off x="758952" y="758952"/>
            <a:ext cx="7407586" cy="498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DDA4EA6-6A1A-48ED-9D79-A438561C7E79}"/>
              </a:ext>
            </a:extLst>
          </p:cNvPr>
          <p:cNvSpPr>
            <a:spLocks noGrp="1"/>
          </p:cNvSpPr>
          <p:nvPr>
            <p:ph type="dt" sz="half" idx="10"/>
          </p:nvPr>
        </p:nvSpPr>
        <p:spPr/>
        <p:txBody>
          <a:bodyPr/>
          <a:lstStyle/>
          <a:p>
            <a:pPr algn="r"/>
            <a:fld id="{53BEF823-48A5-43FC-BE03-E79964288B41}" type="datetimeFigureOut">
              <a:rPr lang="en-US" smtClean="0"/>
              <a:pPr algn="r"/>
              <a:t>7/18/21</a:t>
            </a:fld>
            <a:endParaRPr lang="en-US" dirty="0"/>
          </a:p>
        </p:txBody>
      </p:sp>
      <p:sp>
        <p:nvSpPr>
          <p:cNvPr id="8" name="Footer Placeholder 7">
            <a:extLst>
              <a:ext uri="{FF2B5EF4-FFF2-40B4-BE49-F238E27FC236}">
                <a16:creationId xmlns:a16="http://schemas.microsoft.com/office/drawing/2014/main" id="{F049B2BA-9250-4EBF-8820-10BDA5C1C62B}"/>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1F914475-55F3-4C46-BAE2-E4D93E9E3781}"/>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0118671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51BD-5252-4168-A69E-C6864AE297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48EEE-19C9-493B-836D-73B9E4A0B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FA6BFE-11ED-4FB4-9F65-508B5B0F0DD3}"/>
              </a:ext>
            </a:extLst>
          </p:cNvPr>
          <p:cNvSpPr>
            <a:spLocks noGrp="1"/>
          </p:cNvSpPr>
          <p:nvPr>
            <p:ph type="dt" sz="half" idx="10"/>
          </p:nvPr>
        </p:nvSpPr>
        <p:spPr/>
        <p:txBody>
          <a:bodyPr/>
          <a:lstStyle/>
          <a:p>
            <a:pPr algn="r"/>
            <a:fld id="{53BEF823-48A5-43FC-BE03-E79964288B41}" type="datetimeFigureOut">
              <a:rPr lang="en-US" smtClean="0"/>
              <a:pPr algn="r"/>
              <a:t>7/18/21</a:t>
            </a:fld>
            <a:endParaRPr lang="en-US" dirty="0"/>
          </a:p>
        </p:txBody>
      </p:sp>
      <p:sp>
        <p:nvSpPr>
          <p:cNvPr id="8" name="Footer Placeholder 7">
            <a:extLst>
              <a:ext uri="{FF2B5EF4-FFF2-40B4-BE49-F238E27FC236}">
                <a16:creationId xmlns:a16="http://schemas.microsoft.com/office/drawing/2014/main" id="{F90F536E-BEFF-4E0D-B4EC-39DE28C67CC3}"/>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36EE02AF-6FE1-4972-BD48-A82499AD67F6}"/>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689364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52EE-D9FC-4E51-9BFF-141F9192339F}"/>
              </a:ext>
            </a:extLst>
          </p:cNvPr>
          <p:cNvSpPr>
            <a:spLocks noGrp="1"/>
          </p:cNvSpPr>
          <p:nvPr>
            <p:ph type="title"/>
          </p:nvPr>
        </p:nvSpPr>
        <p:spPr>
          <a:xfrm>
            <a:off x="763051" y="2414016"/>
            <a:ext cx="10666949" cy="3099816"/>
          </a:xfrm>
        </p:spPr>
        <p:txBody>
          <a:bodyPr anchor="t"/>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1E086C4-4949-4E7A-A182-6709496A1C38}"/>
              </a:ext>
            </a:extLst>
          </p:cNvPr>
          <p:cNvSpPr>
            <a:spLocks noGrp="1"/>
          </p:cNvSpPr>
          <p:nvPr>
            <p:ph type="body" idx="1"/>
          </p:nvPr>
        </p:nvSpPr>
        <p:spPr>
          <a:xfrm>
            <a:off x="758952" y="1389888"/>
            <a:ext cx="10671048" cy="822960"/>
          </a:xfrm>
        </p:spPr>
        <p:txBody>
          <a:bodyPr anchor="ctr">
            <a:normAutofit/>
          </a:bodyPr>
          <a:lstStyle>
            <a:lvl1pPr marL="0" indent="0">
              <a:buNone/>
              <a:defRPr sz="2000" i="1">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3D12BC88-6A2B-4851-9568-23A4B74D9F98}"/>
              </a:ext>
            </a:extLst>
          </p:cNvPr>
          <p:cNvSpPr>
            <a:spLocks noGrp="1"/>
          </p:cNvSpPr>
          <p:nvPr>
            <p:ph type="dt" sz="half" idx="10"/>
          </p:nvPr>
        </p:nvSpPr>
        <p:spPr/>
        <p:txBody>
          <a:bodyPr/>
          <a:lstStyle/>
          <a:p>
            <a:pPr algn="r"/>
            <a:fld id="{53BEF823-48A5-43FC-BE03-E79964288B41}" type="datetimeFigureOut">
              <a:rPr lang="en-US" smtClean="0"/>
              <a:pPr algn="r"/>
              <a:t>7/18/21</a:t>
            </a:fld>
            <a:endParaRPr lang="en-US" dirty="0"/>
          </a:p>
        </p:txBody>
      </p:sp>
      <p:sp>
        <p:nvSpPr>
          <p:cNvPr id="8" name="Footer Placeholder 7">
            <a:extLst>
              <a:ext uri="{FF2B5EF4-FFF2-40B4-BE49-F238E27FC236}">
                <a16:creationId xmlns:a16="http://schemas.microsoft.com/office/drawing/2014/main" id="{D882CFE5-65C3-4F46-9141-4645455947D2}"/>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5321B390-4E13-4481-AC02-FF126656C4C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5775562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E02F8-47BB-4D30-8EFE-69C9222D9EC4}"/>
              </a:ext>
            </a:extLst>
          </p:cNvPr>
          <p:cNvSpPr>
            <a:spLocks noGrp="1"/>
          </p:cNvSpPr>
          <p:nvPr>
            <p:ph sz="half" idx="1"/>
          </p:nvPr>
        </p:nvSpPr>
        <p:spPr>
          <a:xfrm>
            <a:off x="5184648" y="758952"/>
            <a:ext cx="6245352" cy="2240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A844D33-6BF0-4205-A542-8537E3515938}"/>
              </a:ext>
            </a:extLst>
          </p:cNvPr>
          <p:cNvSpPr>
            <a:spLocks noGrp="1"/>
          </p:cNvSpPr>
          <p:nvPr>
            <p:ph sz="half" idx="2"/>
          </p:nvPr>
        </p:nvSpPr>
        <p:spPr>
          <a:xfrm>
            <a:off x="5184647" y="3273551"/>
            <a:ext cx="6245351" cy="224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a:extLst>
              <a:ext uri="{FF2B5EF4-FFF2-40B4-BE49-F238E27FC236}">
                <a16:creationId xmlns:a16="http://schemas.microsoft.com/office/drawing/2014/main" id="{D6953A83-D2BE-4015-8D64-BE93DDFE5D21}"/>
              </a:ext>
            </a:extLst>
          </p:cNvPr>
          <p:cNvSpPr>
            <a:spLocks noGrp="1"/>
          </p:cNvSpPr>
          <p:nvPr>
            <p:ph type="dt" sz="half" idx="10"/>
          </p:nvPr>
        </p:nvSpPr>
        <p:spPr/>
        <p:txBody>
          <a:bodyPr/>
          <a:lstStyle/>
          <a:p>
            <a:pPr algn="r"/>
            <a:fld id="{53BEF823-48A5-43FC-BE03-E79964288B41}" type="datetimeFigureOut">
              <a:rPr lang="en-US" smtClean="0"/>
              <a:pPr algn="r"/>
              <a:t>7/18/21</a:t>
            </a:fld>
            <a:endParaRPr lang="en-US" dirty="0"/>
          </a:p>
        </p:txBody>
      </p:sp>
      <p:sp>
        <p:nvSpPr>
          <p:cNvPr id="10" name="Footer Placeholder 9">
            <a:extLst>
              <a:ext uri="{FF2B5EF4-FFF2-40B4-BE49-F238E27FC236}">
                <a16:creationId xmlns:a16="http://schemas.microsoft.com/office/drawing/2014/main" id="{BA849E67-05F9-4033-B033-74D6B8C8E77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DFAAC6AA-CFFB-438F-9327-DDB023E2E14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5" name="Title 4">
            <a:extLst>
              <a:ext uri="{FF2B5EF4-FFF2-40B4-BE49-F238E27FC236}">
                <a16:creationId xmlns:a16="http://schemas.microsoft.com/office/drawing/2014/main" id="{BA4960CB-ABA7-4442-AB15-FE444F23C6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613763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348291-9C7D-407E-8D07-FA3A323EA973}"/>
              </a:ext>
            </a:extLst>
          </p:cNvPr>
          <p:cNvSpPr>
            <a:spLocks noGrp="1"/>
          </p:cNvSpPr>
          <p:nvPr>
            <p:ph type="body" idx="1"/>
          </p:nvPr>
        </p:nvSpPr>
        <p:spPr>
          <a:xfrm>
            <a:off x="5184648" y="758952"/>
            <a:ext cx="6245352"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A192D2-8BA6-4A4D-814D-AD37A2A10AC8}"/>
              </a:ext>
            </a:extLst>
          </p:cNvPr>
          <p:cNvSpPr>
            <a:spLocks noGrp="1"/>
          </p:cNvSpPr>
          <p:nvPr>
            <p:ph sz="half" idx="2"/>
          </p:nvPr>
        </p:nvSpPr>
        <p:spPr>
          <a:xfrm>
            <a:off x="5190323" y="1377198"/>
            <a:ext cx="6239675"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6FD4BC-C948-41C4-BA24-5D26147E1C97}"/>
              </a:ext>
            </a:extLst>
          </p:cNvPr>
          <p:cNvSpPr>
            <a:spLocks noGrp="1"/>
          </p:cNvSpPr>
          <p:nvPr>
            <p:ph type="body" sz="quarter" idx="3"/>
          </p:nvPr>
        </p:nvSpPr>
        <p:spPr>
          <a:xfrm>
            <a:off x="5184647" y="3319548"/>
            <a:ext cx="6245351"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2E359C-F73D-4F1B-9F9A-6D628567105D}"/>
              </a:ext>
            </a:extLst>
          </p:cNvPr>
          <p:cNvSpPr>
            <a:spLocks noGrp="1"/>
          </p:cNvSpPr>
          <p:nvPr>
            <p:ph sz="quarter" idx="4"/>
          </p:nvPr>
        </p:nvSpPr>
        <p:spPr>
          <a:xfrm>
            <a:off x="5184646" y="3932372"/>
            <a:ext cx="6245352"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a:extLst>
              <a:ext uri="{FF2B5EF4-FFF2-40B4-BE49-F238E27FC236}">
                <a16:creationId xmlns:a16="http://schemas.microsoft.com/office/drawing/2014/main" id="{D76B63AE-38FF-40DD-A543-32DD98E6BDB2}"/>
              </a:ext>
            </a:extLst>
          </p:cNvPr>
          <p:cNvSpPr>
            <a:spLocks noGrp="1"/>
          </p:cNvSpPr>
          <p:nvPr>
            <p:ph type="title"/>
          </p:nvPr>
        </p:nvSpPr>
        <p:spPr/>
        <p:txBody>
          <a:bodyPr/>
          <a:lstStyle/>
          <a:p>
            <a:r>
              <a:rPr lang="en-US"/>
              <a:t>Click to edit Master title style</a:t>
            </a:r>
            <a:endParaRPr lang="en-US" dirty="0"/>
          </a:p>
        </p:txBody>
      </p:sp>
      <p:sp>
        <p:nvSpPr>
          <p:cNvPr id="12" name="Date Placeholder 11">
            <a:extLst>
              <a:ext uri="{FF2B5EF4-FFF2-40B4-BE49-F238E27FC236}">
                <a16:creationId xmlns:a16="http://schemas.microsoft.com/office/drawing/2014/main" id="{C686C0EB-E082-4BAB-99E8-B42F3C28B20F}"/>
              </a:ext>
            </a:extLst>
          </p:cNvPr>
          <p:cNvSpPr>
            <a:spLocks noGrp="1"/>
          </p:cNvSpPr>
          <p:nvPr>
            <p:ph type="dt" sz="half" idx="10"/>
          </p:nvPr>
        </p:nvSpPr>
        <p:spPr/>
        <p:txBody>
          <a:bodyPr/>
          <a:lstStyle/>
          <a:p>
            <a:pPr algn="r"/>
            <a:fld id="{53BEF823-48A5-43FC-BE03-E79964288B41}" type="datetimeFigureOut">
              <a:rPr lang="en-US" smtClean="0"/>
              <a:pPr algn="r"/>
              <a:t>7/18/21</a:t>
            </a:fld>
            <a:endParaRPr lang="en-US" dirty="0"/>
          </a:p>
        </p:txBody>
      </p:sp>
      <p:sp>
        <p:nvSpPr>
          <p:cNvPr id="13" name="Footer Placeholder 12">
            <a:extLst>
              <a:ext uri="{FF2B5EF4-FFF2-40B4-BE49-F238E27FC236}">
                <a16:creationId xmlns:a16="http://schemas.microsoft.com/office/drawing/2014/main" id="{B3CB0152-BA1F-48C7-A66F-3ADB51C94B97}"/>
              </a:ext>
            </a:extLst>
          </p:cNvPr>
          <p:cNvSpPr>
            <a:spLocks noGrp="1"/>
          </p:cNvSpPr>
          <p:nvPr>
            <p:ph type="ftr" sz="quarter" idx="11"/>
          </p:nvPr>
        </p:nvSpPr>
        <p:spPr/>
        <p:txBody>
          <a:bodyPr/>
          <a:lstStyle/>
          <a:p>
            <a:pPr algn="l"/>
            <a:endParaRPr lang="en-US" dirty="0"/>
          </a:p>
        </p:txBody>
      </p:sp>
      <p:sp>
        <p:nvSpPr>
          <p:cNvPr id="14" name="Slide Number Placeholder 13">
            <a:extLst>
              <a:ext uri="{FF2B5EF4-FFF2-40B4-BE49-F238E27FC236}">
                <a16:creationId xmlns:a16="http://schemas.microsoft.com/office/drawing/2014/main" id="{BD1C21B3-5CF6-415F-8295-EED3DF5CB55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129810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470D5-4EB9-4410-A8AE-6D85F19239FF}"/>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5887FB59-BA77-4864-B9E8-994851250CB4}"/>
              </a:ext>
            </a:extLst>
          </p:cNvPr>
          <p:cNvSpPr>
            <a:spLocks noGrp="1"/>
          </p:cNvSpPr>
          <p:nvPr>
            <p:ph type="dt" sz="half" idx="10"/>
          </p:nvPr>
        </p:nvSpPr>
        <p:spPr/>
        <p:txBody>
          <a:bodyPr/>
          <a:lstStyle/>
          <a:p>
            <a:pPr algn="r"/>
            <a:fld id="{53BEF823-48A5-43FC-BE03-E79964288B41}" type="datetimeFigureOut">
              <a:rPr lang="en-US" smtClean="0"/>
              <a:pPr algn="r"/>
              <a:t>7/18/21</a:t>
            </a:fld>
            <a:endParaRPr lang="en-US" dirty="0"/>
          </a:p>
        </p:txBody>
      </p:sp>
      <p:sp>
        <p:nvSpPr>
          <p:cNvPr id="7" name="Footer Placeholder 6">
            <a:extLst>
              <a:ext uri="{FF2B5EF4-FFF2-40B4-BE49-F238E27FC236}">
                <a16:creationId xmlns:a16="http://schemas.microsoft.com/office/drawing/2014/main" id="{B6F0BC0B-BA67-455B-B567-1473DF0628BE}"/>
              </a:ext>
            </a:extLst>
          </p:cNvPr>
          <p:cNvSpPr>
            <a:spLocks noGrp="1"/>
          </p:cNvSpPr>
          <p:nvPr>
            <p:ph type="ftr" sz="quarter" idx="11"/>
          </p:nvPr>
        </p:nvSpPr>
        <p:spPr/>
        <p:txBody>
          <a:bodyPr/>
          <a:lstStyle/>
          <a:p>
            <a:pPr algn="l"/>
            <a:endParaRPr lang="en-US" dirty="0"/>
          </a:p>
        </p:txBody>
      </p:sp>
      <p:sp>
        <p:nvSpPr>
          <p:cNvPr id="8" name="Slide Number Placeholder 7">
            <a:extLst>
              <a:ext uri="{FF2B5EF4-FFF2-40B4-BE49-F238E27FC236}">
                <a16:creationId xmlns:a16="http://schemas.microsoft.com/office/drawing/2014/main" id="{2CF0BCF3-6FB5-4529-AA6A-A31467351EF5}"/>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012426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BF1315B-6865-4A5A-91C1-B75339038903}"/>
              </a:ext>
            </a:extLst>
          </p:cNvPr>
          <p:cNvSpPr>
            <a:spLocks noGrp="1"/>
          </p:cNvSpPr>
          <p:nvPr>
            <p:ph type="dt" sz="half" idx="10"/>
          </p:nvPr>
        </p:nvSpPr>
        <p:spPr/>
        <p:txBody>
          <a:bodyPr/>
          <a:lstStyle/>
          <a:p>
            <a:pPr algn="r"/>
            <a:fld id="{53BEF823-48A5-43FC-BE03-E79964288B41}" type="datetimeFigureOut">
              <a:rPr lang="en-US" smtClean="0"/>
              <a:pPr algn="r"/>
              <a:t>7/18/21</a:t>
            </a:fld>
            <a:endParaRPr lang="en-US" dirty="0"/>
          </a:p>
        </p:txBody>
      </p:sp>
      <p:sp>
        <p:nvSpPr>
          <p:cNvPr id="6" name="Footer Placeholder 5">
            <a:extLst>
              <a:ext uri="{FF2B5EF4-FFF2-40B4-BE49-F238E27FC236}">
                <a16:creationId xmlns:a16="http://schemas.microsoft.com/office/drawing/2014/main" id="{DD536720-08C7-43DE-8EB5-CAB52D0E96B1}"/>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D2477AF-B012-491C-AE42-22DE1203BE8D}"/>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849966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D183AC-72A9-43F5-A1B3-1D7A6A4C7EEB}"/>
              </a:ext>
            </a:extLst>
          </p:cNvPr>
          <p:cNvSpPr>
            <a:spLocks noGrp="1"/>
          </p:cNvSpPr>
          <p:nvPr>
            <p:ph idx="1"/>
          </p:nvPr>
        </p:nvSpPr>
        <p:spPr>
          <a:xfrm>
            <a:off x="5183188" y="758951"/>
            <a:ext cx="6245352" cy="475488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045592-52ED-4270-ACBB-BCC528DAC407}"/>
              </a:ext>
            </a:extLst>
          </p:cNvPr>
          <p:cNvSpPr>
            <a:spLocks noGrp="1"/>
          </p:cNvSpPr>
          <p:nvPr>
            <p:ph type="body" sz="half" idx="2"/>
          </p:nvPr>
        </p:nvSpPr>
        <p:spPr>
          <a:xfrm>
            <a:off x="758953" y="3815080"/>
            <a:ext cx="3831336" cy="1698752"/>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99A93518-F9B5-418F-9883-BEF8359B045A}"/>
              </a:ext>
            </a:extLst>
          </p:cNvPr>
          <p:cNvSpPr>
            <a:spLocks noGrp="1"/>
          </p:cNvSpPr>
          <p:nvPr>
            <p:ph type="dt" sz="half" idx="10"/>
          </p:nvPr>
        </p:nvSpPr>
        <p:spPr/>
        <p:txBody>
          <a:bodyPr/>
          <a:lstStyle/>
          <a:p>
            <a:pPr algn="r"/>
            <a:fld id="{53BEF823-48A5-43FC-BE03-E79964288B41}" type="datetimeFigureOut">
              <a:rPr lang="en-US" smtClean="0"/>
              <a:pPr algn="r"/>
              <a:t>7/18/21</a:t>
            </a:fld>
            <a:endParaRPr lang="en-US" dirty="0"/>
          </a:p>
        </p:txBody>
      </p:sp>
      <p:sp>
        <p:nvSpPr>
          <p:cNvPr id="10" name="Footer Placeholder 9">
            <a:extLst>
              <a:ext uri="{FF2B5EF4-FFF2-40B4-BE49-F238E27FC236}">
                <a16:creationId xmlns:a16="http://schemas.microsoft.com/office/drawing/2014/main" id="{27B9FFE7-C4AB-425B-9B56-E412C72212A0}"/>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59231052-EBA8-4781-B28A-2FEA8BE523F3}"/>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CBDBF9E7-F686-4FA1-9BA5-69BDD014B0D3}"/>
              </a:ext>
            </a:extLst>
          </p:cNvPr>
          <p:cNvSpPr>
            <a:spLocks noGrp="1"/>
          </p:cNvSpPr>
          <p:nvPr>
            <p:ph type="title"/>
          </p:nvPr>
        </p:nvSpPr>
        <p:spPr>
          <a:xfrm>
            <a:off x="758952" y="758952"/>
            <a:ext cx="3831336" cy="2930179"/>
          </a:xfrm>
        </p:spPr>
        <p:txBody>
          <a:bodyPr/>
          <a:lstStyle/>
          <a:p>
            <a:r>
              <a:rPr lang="en-US"/>
              <a:t>Click to edit Master title style</a:t>
            </a:r>
            <a:endParaRPr lang="en-US" dirty="0"/>
          </a:p>
        </p:txBody>
      </p:sp>
    </p:spTree>
    <p:extLst>
      <p:ext uri="{BB962C8B-B14F-4D97-AF65-F5344CB8AC3E}">
        <p14:creationId xmlns:p14="http://schemas.microsoft.com/office/powerpoint/2010/main" val="2581959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116CF06-B27C-4DC4-981D-38E31997BD16}"/>
              </a:ext>
            </a:extLst>
          </p:cNvPr>
          <p:cNvSpPr>
            <a:spLocks noGrp="1"/>
          </p:cNvSpPr>
          <p:nvPr>
            <p:ph type="pic" idx="1"/>
          </p:nvPr>
        </p:nvSpPr>
        <p:spPr>
          <a:xfrm>
            <a:off x="5183188" y="758951"/>
            <a:ext cx="6245352" cy="47548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1976E66-2CB3-4F47-97F6-077C42818316}"/>
              </a:ext>
            </a:extLst>
          </p:cNvPr>
          <p:cNvSpPr>
            <a:spLocks noGrp="1"/>
          </p:cNvSpPr>
          <p:nvPr>
            <p:ph type="body" sz="half" idx="2"/>
          </p:nvPr>
        </p:nvSpPr>
        <p:spPr>
          <a:xfrm>
            <a:off x="758952" y="3794760"/>
            <a:ext cx="3831336" cy="1719072"/>
          </a:xfrm>
        </p:spPr>
        <p:txBody>
          <a:bodyPr>
            <a:normAutofit/>
          </a:bodyPr>
          <a:lstStyle>
            <a:lvl1pPr marL="0" indent="0">
              <a:buNone/>
              <a:defRPr sz="20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71414C9F-CBBD-4D5E-A831-BC0CDFEBCEF3}"/>
              </a:ext>
            </a:extLst>
          </p:cNvPr>
          <p:cNvSpPr>
            <a:spLocks noGrp="1"/>
          </p:cNvSpPr>
          <p:nvPr>
            <p:ph type="dt" sz="half" idx="10"/>
          </p:nvPr>
        </p:nvSpPr>
        <p:spPr/>
        <p:txBody>
          <a:bodyPr/>
          <a:lstStyle/>
          <a:p>
            <a:pPr algn="r"/>
            <a:fld id="{53BEF823-48A5-43FC-BE03-E79964288B41}" type="datetimeFigureOut">
              <a:rPr lang="en-US" smtClean="0"/>
              <a:pPr algn="r"/>
              <a:t>7/18/21</a:t>
            </a:fld>
            <a:endParaRPr lang="en-US" dirty="0"/>
          </a:p>
        </p:txBody>
      </p:sp>
      <p:sp>
        <p:nvSpPr>
          <p:cNvPr id="10" name="Footer Placeholder 9">
            <a:extLst>
              <a:ext uri="{FF2B5EF4-FFF2-40B4-BE49-F238E27FC236}">
                <a16:creationId xmlns:a16="http://schemas.microsoft.com/office/drawing/2014/main" id="{F58DC0C8-B580-442D-8DAC-4F0F869B1F1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1B0D29E8-DFEE-49AB-83AF-85FF25252A3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D0EAAF1B-6B6E-4D37-8F57-E403C6371A00}"/>
              </a:ext>
            </a:extLst>
          </p:cNvPr>
          <p:cNvSpPr>
            <a:spLocks noGrp="1"/>
          </p:cNvSpPr>
          <p:nvPr>
            <p:ph type="title"/>
          </p:nvPr>
        </p:nvSpPr>
        <p:spPr>
          <a:xfrm>
            <a:off x="758952" y="758952"/>
            <a:ext cx="3831336" cy="2926080"/>
          </a:xfrm>
        </p:spPr>
        <p:txBody>
          <a:bodyPr/>
          <a:lstStyle/>
          <a:p>
            <a:r>
              <a:rPr lang="en-US"/>
              <a:t>Click to edit Master title style</a:t>
            </a:r>
            <a:endParaRPr lang="en-US" dirty="0"/>
          </a:p>
        </p:txBody>
      </p:sp>
    </p:spTree>
    <p:extLst>
      <p:ext uri="{BB962C8B-B14F-4D97-AF65-F5344CB8AC3E}">
        <p14:creationId xmlns:p14="http://schemas.microsoft.com/office/powerpoint/2010/main" val="41382054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6" title="Page Number Shape">
            <a:extLst>
              <a:ext uri="{FF2B5EF4-FFF2-40B4-BE49-F238E27FC236}">
                <a16:creationId xmlns:a16="http://schemas.microsoft.com/office/drawing/2014/main" id="{72411438-92A5-42B0-9C54-EA4FB32ACB5E}"/>
              </a:ext>
            </a:extLst>
          </p:cNvPr>
          <p:cNvSpPr/>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 name="Title Placeholder 1">
            <a:extLst>
              <a:ext uri="{FF2B5EF4-FFF2-40B4-BE49-F238E27FC236}">
                <a16:creationId xmlns:a16="http://schemas.microsoft.com/office/drawing/2014/main" id="{0D56E4D8-47B6-4DEC-BD29-B3B6ED4CC739}"/>
              </a:ext>
            </a:extLst>
          </p:cNvPr>
          <p:cNvSpPr>
            <a:spLocks noGrp="1"/>
          </p:cNvSpPr>
          <p:nvPr>
            <p:ph type="title"/>
          </p:nvPr>
        </p:nvSpPr>
        <p:spPr>
          <a:xfrm>
            <a:off x="758952" y="758952"/>
            <a:ext cx="3831336" cy="47548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F0F5D4C-4873-4052-A294-99CCB9421C4A}"/>
              </a:ext>
            </a:extLst>
          </p:cNvPr>
          <p:cNvSpPr>
            <a:spLocks noGrp="1"/>
          </p:cNvSpPr>
          <p:nvPr>
            <p:ph type="body" idx="1"/>
          </p:nvPr>
        </p:nvSpPr>
        <p:spPr>
          <a:xfrm>
            <a:off x="5184648" y="758952"/>
            <a:ext cx="6245352" cy="475488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1D62B3-3490-46B4-A10E-33FCE4A1FBB5}"/>
              </a:ext>
            </a:extLst>
          </p:cNvPr>
          <p:cNvSpPr>
            <a:spLocks noGrp="1"/>
          </p:cNvSpPr>
          <p:nvPr>
            <p:ph type="dt" sz="half" idx="2"/>
          </p:nvPr>
        </p:nvSpPr>
        <p:spPr>
          <a:xfrm>
            <a:off x="7616952" y="6007608"/>
            <a:ext cx="3813048" cy="365125"/>
          </a:xfrm>
          <a:prstGeom prst="rect">
            <a:avLst/>
          </a:prstGeom>
        </p:spPr>
        <p:txBody>
          <a:bodyPr vert="horz" lIns="91440" tIns="45720" rIns="91440" bIns="45720" rtlCol="0" anchor="ctr"/>
          <a:lstStyle>
            <a:lvl1pPr algn="r">
              <a:defRPr sz="1000" spc="50" baseline="0">
                <a:solidFill>
                  <a:schemeClr val="tx1">
                    <a:lumMod val="85000"/>
                    <a:lumOff val="15000"/>
                  </a:schemeClr>
                </a:solidFill>
              </a:defRPr>
            </a:lvl1pPr>
          </a:lstStyle>
          <a:p>
            <a:pPr algn="r"/>
            <a:fld id="{53BEF823-48A5-43FC-BE03-E79964288B41}" type="datetimeFigureOut">
              <a:rPr lang="en-US" smtClean="0"/>
              <a:pPr algn="r"/>
              <a:t>7/18/21</a:t>
            </a:fld>
            <a:endParaRPr lang="en-US" dirty="0"/>
          </a:p>
        </p:txBody>
      </p:sp>
      <p:sp>
        <p:nvSpPr>
          <p:cNvPr id="5" name="Footer Placeholder 4">
            <a:extLst>
              <a:ext uri="{FF2B5EF4-FFF2-40B4-BE49-F238E27FC236}">
                <a16:creationId xmlns:a16="http://schemas.microsoft.com/office/drawing/2014/main" id="{97424CB1-7D5F-4F52-9F99-7068F5819E8C}"/>
              </a:ext>
            </a:extLst>
          </p:cNvPr>
          <p:cNvSpPr>
            <a:spLocks noGrp="1"/>
          </p:cNvSpPr>
          <p:nvPr>
            <p:ph type="ftr" sz="quarter" idx="3"/>
          </p:nvPr>
        </p:nvSpPr>
        <p:spPr>
          <a:xfrm>
            <a:off x="758952" y="6007608"/>
            <a:ext cx="3831336" cy="365125"/>
          </a:xfrm>
          <a:prstGeom prst="rect">
            <a:avLst/>
          </a:prstGeom>
        </p:spPr>
        <p:txBody>
          <a:bodyPr vert="horz" lIns="91440" tIns="45720" rIns="91440" bIns="45720" rtlCol="0" anchor="ctr"/>
          <a:lstStyle>
            <a:lvl1pPr algn="l">
              <a:defRPr sz="1000" spc="50" baseline="0">
                <a:solidFill>
                  <a:schemeClr val="tx1">
                    <a:lumMod val="85000"/>
                    <a:lumOff val="15000"/>
                  </a:schemeClr>
                </a:solidFill>
              </a:defRPr>
            </a:lvl1pPr>
          </a:lstStyle>
          <a:p>
            <a:pPr algn="l"/>
            <a:endParaRPr lang="en-US" dirty="0"/>
          </a:p>
        </p:txBody>
      </p:sp>
      <p:sp>
        <p:nvSpPr>
          <p:cNvPr id="6" name="Slide Number Placeholder 5">
            <a:extLst>
              <a:ext uri="{FF2B5EF4-FFF2-40B4-BE49-F238E27FC236}">
                <a16:creationId xmlns:a16="http://schemas.microsoft.com/office/drawing/2014/main" id="{1A1F9CC9-1431-4569-B2F1-D04814955381}"/>
              </a:ext>
            </a:extLst>
          </p:cNvPr>
          <p:cNvSpPr>
            <a:spLocks noGrp="1"/>
          </p:cNvSpPr>
          <p:nvPr>
            <p:ph type="sldNum" sz="quarter" idx="4"/>
          </p:nvPr>
        </p:nvSpPr>
        <p:spPr>
          <a:xfrm>
            <a:off x="11786616" y="6007608"/>
            <a:ext cx="411480" cy="365125"/>
          </a:xfrm>
          <a:prstGeom prst="rect">
            <a:avLst/>
          </a:prstGeom>
        </p:spPr>
        <p:txBody>
          <a:bodyPr vert="horz" lIns="45720" tIns="45720" rIns="45720" bIns="45720" rtlCol="0" anchor="ctr"/>
          <a:lstStyle>
            <a:lvl1pPr algn="r">
              <a:defRPr sz="900" b="1">
                <a:solidFill>
                  <a:schemeClr val="bg1"/>
                </a:solidFill>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140195496"/>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72" r:id="rId6"/>
    <p:sldLayoutId id="2147483667" r:id="rId7"/>
    <p:sldLayoutId id="2147483668" r:id="rId8"/>
    <p:sldLayoutId id="2147483669" r:id="rId9"/>
    <p:sldLayoutId id="2147483671" r:id="rId10"/>
    <p:sldLayoutId id="2147483670" r:id="rId11"/>
  </p:sldLayoutIdLst>
  <p:txStyles>
    <p:titleStyle>
      <a:lvl1pPr algn="l" defTabSz="914400" rtl="0" eaLnBrk="1" latinLnBrk="0" hangingPunct="1">
        <a:lnSpc>
          <a:spcPct val="90000"/>
        </a:lnSpc>
        <a:spcBef>
          <a:spcPct val="0"/>
        </a:spcBef>
        <a:buNone/>
        <a:defRPr sz="6000" i="1" kern="1200" spc="100" baseline="0">
          <a:solidFill>
            <a:schemeClr val="tx1">
              <a:lumMod val="85000"/>
              <a:lumOff val="15000"/>
            </a:schemeClr>
          </a:solidFill>
          <a:latin typeface="+mj-lt"/>
          <a:ea typeface="+mj-ea"/>
          <a:cs typeface="+mj-cs"/>
        </a:defRPr>
      </a:lvl1pPr>
    </p:titleStyle>
    <p:body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6DEDBC-8EBA-2F4E-B787-F56CD2783BEB}"/>
              </a:ext>
            </a:extLst>
          </p:cNvPr>
          <p:cNvSpPr>
            <a:spLocks noGrp="1"/>
          </p:cNvSpPr>
          <p:nvPr>
            <p:ph type="ctrTitle"/>
          </p:nvPr>
        </p:nvSpPr>
        <p:spPr>
          <a:xfrm>
            <a:off x="5141584" y="893935"/>
            <a:ext cx="6202267" cy="3339390"/>
          </a:xfrm>
        </p:spPr>
        <p:txBody>
          <a:bodyPr anchor="b">
            <a:normAutofit fontScale="90000"/>
          </a:bodyPr>
          <a:lstStyle/>
          <a:p>
            <a:r>
              <a:rPr lang="en-US" b="1" dirty="0"/>
              <a:t>New York restaurant consumption analysis </a:t>
            </a:r>
            <a:br>
              <a:rPr lang="en-US" sz="6000" dirty="0"/>
            </a:br>
            <a:endParaRPr lang="en-US" sz="6000" dirty="0"/>
          </a:p>
        </p:txBody>
      </p:sp>
      <p:sp>
        <p:nvSpPr>
          <p:cNvPr id="3" name="Subtitle 2">
            <a:extLst>
              <a:ext uri="{FF2B5EF4-FFF2-40B4-BE49-F238E27FC236}">
                <a16:creationId xmlns:a16="http://schemas.microsoft.com/office/drawing/2014/main" id="{331C4819-8C26-254A-817F-C854B0D6FB48}"/>
              </a:ext>
            </a:extLst>
          </p:cNvPr>
          <p:cNvSpPr>
            <a:spLocks noGrp="1"/>
          </p:cNvSpPr>
          <p:nvPr>
            <p:ph type="subTitle" idx="1"/>
          </p:nvPr>
        </p:nvSpPr>
        <p:spPr>
          <a:xfrm>
            <a:off x="5141583" y="4458488"/>
            <a:ext cx="6202268" cy="1328163"/>
          </a:xfrm>
        </p:spPr>
        <p:txBody>
          <a:bodyPr anchor="t">
            <a:normAutofit/>
          </a:bodyPr>
          <a:lstStyle/>
          <a:p>
            <a:r>
              <a:rPr lang="en-US" dirty="0"/>
              <a:t>New York restaurant location information, business status, customer flow, price and rating correlation analysis </a:t>
            </a:r>
          </a:p>
          <a:p>
            <a:endParaRPr lang="en-US" dirty="0"/>
          </a:p>
        </p:txBody>
      </p:sp>
      <p:pic>
        <p:nvPicPr>
          <p:cNvPr id="4" name="Picture 3" descr="Road with skyscraper background">
            <a:extLst>
              <a:ext uri="{FF2B5EF4-FFF2-40B4-BE49-F238E27FC236}">
                <a16:creationId xmlns:a16="http://schemas.microsoft.com/office/drawing/2014/main" id="{E05CB5FD-E563-4DB6-A4B4-90B2D932BB0F}"/>
              </a:ext>
            </a:extLst>
          </p:cNvPr>
          <p:cNvPicPr>
            <a:picLocks noChangeAspect="1"/>
          </p:cNvPicPr>
          <p:nvPr/>
        </p:nvPicPr>
        <p:blipFill rotWithShape="1">
          <a:blip r:embed="rId2"/>
          <a:srcRect l="38661" r="16222" b="-1"/>
          <a:stretch/>
        </p:blipFill>
        <p:spPr>
          <a:xfrm>
            <a:off x="20" y="10"/>
            <a:ext cx="4635294" cy="6857990"/>
          </a:xfrm>
          <a:prstGeom prst="rect">
            <a:avLst/>
          </a:prstGeom>
        </p:spPr>
      </p:pic>
      <p:sp>
        <p:nvSpPr>
          <p:cNvPr id="11"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3578546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D4DC2-9D50-5547-BA15-62A2D521BEF2}"/>
              </a:ext>
            </a:extLst>
          </p:cNvPr>
          <p:cNvSpPr>
            <a:spLocks noGrp="1"/>
          </p:cNvSpPr>
          <p:nvPr>
            <p:ph type="title"/>
          </p:nvPr>
        </p:nvSpPr>
        <p:spPr/>
        <p:txBody>
          <a:bodyPr/>
          <a:lstStyle/>
          <a:p>
            <a:r>
              <a:rPr lang="en-US" dirty="0"/>
              <a:t>Data acquisition and cleaning</a:t>
            </a:r>
          </a:p>
        </p:txBody>
      </p:sp>
      <p:pic>
        <p:nvPicPr>
          <p:cNvPr id="5" name="Content Placeholder 4" descr="Table&#10;&#10;Description automatically generated">
            <a:extLst>
              <a:ext uri="{FF2B5EF4-FFF2-40B4-BE49-F238E27FC236}">
                <a16:creationId xmlns:a16="http://schemas.microsoft.com/office/drawing/2014/main" id="{6E4A4447-6B72-1D43-9B77-A37CA8906CE6}"/>
              </a:ext>
            </a:extLst>
          </p:cNvPr>
          <p:cNvPicPr>
            <a:picLocks noGrp="1" noChangeAspect="1"/>
          </p:cNvPicPr>
          <p:nvPr>
            <p:ph idx="1"/>
          </p:nvPr>
        </p:nvPicPr>
        <p:blipFill>
          <a:blip r:embed="rId2"/>
          <a:stretch>
            <a:fillRect/>
          </a:stretch>
        </p:blipFill>
        <p:spPr>
          <a:xfrm>
            <a:off x="6752453" y="1561239"/>
            <a:ext cx="4000500" cy="4686300"/>
          </a:xfrm>
        </p:spPr>
      </p:pic>
      <p:sp>
        <p:nvSpPr>
          <p:cNvPr id="6" name="Rectangle 5">
            <a:extLst>
              <a:ext uri="{FF2B5EF4-FFF2-40B4-BE49-F238E27FC236}">
                <a16:creationId xmlns:a16="http://schemas.microsoft.com/office/drawing/2014/main" id="{1377B3C8-7ADE-A048-9697-402EE78F4071}"/>
              </a:ext>
            </a:extLst>
          </p:cNvPr>
          <p:cNvSpPr/>
          <p:nvPr/>
        </p:nvSpPr>
        <p:spPr>
          <a:xfrm>
            <a:off x="6752453" y="6220091"/>
            <a:ext cx="5048250" cy="646331"/>
          </a:xfrm>
          <a:prstGeom prst="rect">
            <a:avLst/>
          </a:prstGeom>
        </p:spPr>
        <p:txBody>
          <a:bodyPr wrap="square">
            <a:spAutoFit/>
          </a:bodyPr>
          <a:lstStyle/>
          <a:p>
            <a:r>
              <a:rPr lang="en-US" b="1" dirty="0">
                <a:latin typeface="HelveticaNeue" panose="02000503000000020004" pitchFamily="2" charset="0"/>
              </a:rPr>
              <a:t>Extract latitude and longitude information and generate new columns</a:t>
            </a:r>
            <a:endParaRPr lang="en-US" dirty="0">
              <a:effectLst/>
            </a:endParaRPr>
          </a:p>
        </p:txBody>
      </p:sp>
      <p:sp>
        <p:nvSpPr>
          <p:cNvPr id="7" name="Rectangle 6">
            <a:extLst>
              <a:ext uri="{FF2B5EF4-FFF2-40B4-BE49-F238E27FC236}">
                <a16:creationId xmlns:a16="http://schemas.microsoft.com/office/drawing/2014/main" id="{62CAB95A-FE50-0F40-B649-1A36F8AAD708}"/>
              </a:ext>
            </a:extLst>
          </p:cNvPr>
          <p:cNvSpPr/>
          <p:nvPr/>
        </p:nvSpPr>
        <p:spPr>
          <a:xfrm>
            <a:off x="5556422" y="637909"/>
            <a:ext cx="6096000" cy="923330"/>
          </a:xfrm>
          <a:prstGeom prst="rect">
            <a:avLst/>
          </a:prstGeom>
        </p:spPr>
        <p:txBody>
          <a:bodyPr>
            <a:spAutoFit/>
          </a:bodyPr>
          <a:lstStyle/>
          <a:p>
            <a:r>
              <a:rPr lang="en-US" dirty="0">
                <a:latin typeface="Calibri" panose="020F0502020204030204" pitchFamily="34" charset="0"/>
              </a:rPr>
              <a:t>there are other special characters in the latitude and longitude information of the</a:t>
            </a:r>
            <a:r>
              <a:rPr lang="zh-CN" altLang="en-US" dirty="0">
                <a:latin typeface="Calibri" panose="020F0502020204030204" pitchFamily="34" charset="0"/>
              </a:rPr>
              <a:t> </a:t>
            </a:r>
            <a:r>
              <a:rPr lang="en-US" altLang="zh-CN" dirty="0">
                <a:latin typeface="Calibri" panose="020F0502020204030204" pitchFamily="34" charset="0"/>
              </a:rPr>
              <a:t>raw</a:t>
            </a:r>
            <a:r>
              <a:rPr lang="en-US" dirty="0">
                <a:latin typeface="Calibri" panose="020F0502020204030204" pitchFamily="34" charset="0"/>
              </a:rPr>
              <a:t> data, we need to clean them and readjust them: </a:t>
            </a:r>
            <a:endParaRPr lang="en-US" dirty="0">
              <a:effectLst/>
            </a:endParaRPr>
          </a:p>
        </p:txBody>
      </p:sp>
      <p:graphicFrame>
        <p:nvGraphicFramePr>
          <p:cNvPr id="8" name="Content Placeholder 5">
            <a:extLst>
              <a:ext uri="{FF2B5EF4-FFF2-40B4-BE49-F238E27FC236}">
                <a16:creationId xmlns:a16="http://schemas.microsoft.com/office/drawing/2014/main" id="{4FB9A6DC-B116-2541-A383-8A9C8E3C49C6}"/>
              </a:ext>
            </a:extLst>
          </p:cNvPr>
          <p:cNvGraphicFramePr>
            <a:graphicFrameLocks/>
          </p:cNvGraphicFramePr>
          <p:nvPr>
            <p:extLst>
              <p:ext uri="{D42A27DB-BD31-4B8C-83A1-F6EECF244321}">
                <p14:modId xmlns:p14="http://schemas.microsoft.com/office/powerpoint/2010/main" val="3923818261"/>
              </p:ext>
            </p:extLst>
          </p:nvPr>
        </p:nvGraphicFramePr>
        <p:xfrm>
          <a:off x="150317" y="4115446"/>
          <a:ext cx="6245232" cy="2217080"/>
        </p:xfrm>
        <a:graphic>
          <a:graphicData uri="http://schemas.openxmlformats.org/drawingml/2006/table">
            <a:tbl>
              <a:tblPr>
                <a:tableStyleId>{5C22544A-7EE6-4342-B048-85BDC9FD1C3A}</a:tableStyleId>
              </a:tblPr>
              <a:tblGrid>
                <a:gridCol w="390327">
                  <a:extLst>
                    <a:ext uri="{9D8B030D-6E8A-4147-A177-3AD203B41FA5}">
                      <a16:colId xmlns:a16="http://schemas.microsoft.com/office/drawing/2014/main" val="1055332613"/>
                    </a:ext>
                  </a:extLst>
                </a:gridCol>
                <a:gridCol w="390327">
                  <a:extLst>
                    <a:ext uri="{9D8B030D-6E8A-4147-A177-3AD203B41FA5}">
                      <a16:colId xmlns:a16="http://schemas.microsoft.com/office/drawing/2014/main" val="2257140137"/>
                    </a:ext>
                  </a:extLst>
                </a:gridCol>
                <a:gridCol w="390327">
                  <a:extLst>
                    <a:ext uri="{9D8B030D-6E8A-4147-A177-3AD203B41FA5}">
                      <a16:colId xmlns:a16="http://schemas.microsoft.com/office/drawing/2014/main" val="1102079582"/>
                    </a:ext>
                  </a:extLst>
                </a:gridCol>
                <a:gridCol w="390327">
                  <a:extLst>
                    <a:ext uri="{9D8B030D-6E8A-4147-A177-3AD203B41FA5}">
                      <a16:colId xmlns:a16="http://schemas.microsoft.com/office/drawing/2014/main" val="2494421536"/>
                    </a:ext>
                  </a:extLst>
                </a:gridCol>
                <a:gridCol w="390327">
                  <a:extLst>
                    <a:ext uri="{9D8B030D-6E8A-4147-A177-3AD203B41FA5}">
                      <a16:colId xmlns:a16="http://schemas.microsoft.com/office/drawing/2014/main" val="2230982976"/>
                    </a:ext>
                  </a:extLst>
                </a:gridCol>
                <a:gridCol w="390327">
                  <a:extLst>
                    <a:ext uri="{9D8B030D-6E8A-4147-A177-3AD203B41FA5}">
                      <a16:colId xmlns:a16="http://schemas.microsoft.com/office/drawing/2014/main" val="2839806365"/>
                    </a:ext>
                  </a:extLst>
                </a:gridCol>
                <a:gridCol w="390327">
                  <a:extLst>
                    <a:ext uri="{9D8B030D-6E8A-4147-A177-3AD203B41FA5}">
                      <a16:colId xmlns:a16="http://schemas.microsoft.com/office/drawing/2014/main" val="2416375886"/>
                    </a:ext>
                  </a:extLst>
                </a:gridCol>
                <a:gridCol w="390327">
                  <a:extLst>
                    <a:ext uri="{9D8B030D-6E8A-4147-A177-3AD203B41FA5}">
                      <a16:colId xmlns:a16="http://schemas.microsoft.com/office/drawing/2014/main" val="1991097373"/>
                    </a:ext>
                  </a:extLst>
                </a:gridCol>
                <a:gridCol w="390327">
                  <a:extLst>
                    <a:ext uri="{9D8B030D-6E8A-4147-A177-3AD203B41FA5}">
                      <a16:colId xmlns:a16="http://schemas.microsoft.com/office/drawing/2014/main" val="4064878357"/>
                    </a:ext>
                  </a:extLst>
                </a:gridCol>
                <a:gridCol w="390327">
                  <a:extLst>
                    <a:ext uri="{9D8B030D-6E8A-4147-A177-3AD203B41FA5}">
                      <a16:colId xmlns:a16="http://schemas.microsoft.com/office/drawing/2014/main" val="292951015"/>
                    </a:ext>
                  </a:extLst>
                </a:gridCol>
                <a:gridCol w="390327">
                  <a:extLst>
                    <a:ext uri="{9D8B030D-6E8A-4147-A177-3AD203B41FA5}">
                      <a16:colId xmlns:a16="http://schemas.microsoft.com/office/drawing/2014/main" val="589032931"/>
                    </a:ext>
                  </a:extLst>
                </a:gridCol>
                <a:gridCol w="390327">
                  <a:extLst>
                    <a:ext uri="{9D8B030D-6E8A-4147-A177-3AD203B41FA5}">
                      <a16:colId xmlns:a16="http://schemas.microsoft.com/office/drawing/2014/main" val="3146189050"/>
                    </a:ext>
                  </a:extLst>
                </a:gridCol>
                <a:gridCol w="390327">
                  <a:extLst>
                    <a:ext uri="{9D8B030D-6E8A-4147-A177-3AD203B41FA5}">
                      <a16:colId xmlns:a16="http://schemas.microsoft.com/office/drawing/2014/main" val="3771242180"/>
                    </a:ext>
                  </a:extLst>
                </a:gridCol>
                <a:gridCol w="390327">
                  <a:extLst>
                    <a:ext uri="{9D8B030D-6E8A-4147-A177-3AD203B41FA5}">
                      <a16:colId xmlns:a16="http://schemas.microsoft.com/office/drawing/2014/main" val="2451129794"/>
                    </a:ext>
                  </a:extLst>
                </a:gridCol>
                <a:gridCol w="390327">
                  <a:extLst>
                    <a:ext uri="{9D8B030D-6E8A-4147-A177-3AD203B41FA5}">
                      <a16:colId xmlns:a16="http://schemas.microsoft.com/office/drawing/2014/main" val="4275350213"/>
                    </a:ext>
                  </a:extLst>
                </a:gridCol>
                <a:gridCol w="390327">
                  <a:extLst>
                    <a:ext uri="{9D8B030D-6E8A-4147-A177-3AD203B41FA5}">
                      <a16:colId xmlns:a16="http://schemas.microsoft.com/office/drawing/2014/main" val="970984382"/>
                    </a:ext>
                  </a:extLst>
                </a:gridCol>
              </a:tblGrid>
              <a:tr h="177448">
                <a:tc>
                  <a:txBody>
                    <a:bodyPr/>
                    <a:lstStyle/>
                    <a:p>
                      <a:pPr algn="l" fontAlgn="b"/>
                      <a:r>
                        <a:rPr lang="en-US" sz="600" u="none" strike="noStrike">
                          <a:effectLst/>
                        </a:rPr>
                        <a:t>categories</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coordinates</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display_phone</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distance</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id</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image_url</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is_closed</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location</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name</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phone</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price</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rating</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review_count</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transactions</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url</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cat</a:t>
                      </a:r>
                      <a:endParaRPr lang="en-US" sz="600" b="1" i="0" u="none" strike="noStrike">
                        <a:solidFill>
                          <a:srgbClr val="000000"/>
                        </a:solidFill>
                        <a:effectLst/>
                        <a:latin typeface="Helvetica Neue" panose="02000503000000020004" pitchFamily="2" charset="0"/>
                      </a:endParaRPr>
                    </a:p>
                  </a:txBody>
                  <a:tcPr marL="4504" marR="4504" marT="4504" marB="0" anchor="b"/>
                </a:tc>
                <a:extLst>
                  <a:ext uri="{0D108BD9-81ED-4DB2-BD59-A6C34878D82A}">
                    <a16:rowId xmlns:a16="http://schemas.microsoft.com/office/drawing/2014/main" val="850607714"/>
                  </a:ext>
                </a:extLst>
              </a:tr>
              <a:tr h="436865">
                <a:tc>
                  <a:txBody>
                    <a:bodyPr/>
                    <a:lstStyle/>
                    <a:p>
                      <a:pPr algn="r" fontAlgn="b"/>
                      <a:r>
                        <a:rPr lang="en-US" sz="600" u="none" strike="noStrike">
                          <a:effectLst/>
                        </a:rPr>
                        <a:t>0</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[{'alias': 'shanghainese', 'title': 'Shanghain...</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{'latitude': 40.7146691442891, 'longitude': -7...</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(212) 233-8888</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1066.509</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joes-shanghai-new-york-2</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https://s3-media3.fl.yelpcdn.com/bphoto/ekUo5e...</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ctr" fontAlgn="b"/>
                      <a:r>
                        <a:rPr lang="en-US" sz="600" u="none" strike="noStrike">
                          <a:effectLst/>
                        </a:rPr>
                        <a:t>FALSE</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{'address1': '9 Pell St', 'address2': '', 'add...</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Joe's Shanghai</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1.21E+10</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4</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4696</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https://www.yelp.com/biz/joes-shanghai-new-yor...</a:t>
                      </a:r>
                      <a:endParaRPr lang="en-US" sz="600" b="0" i="0" u="none" strike="noStrike">
                        <a:solidFill>
                          <a:srgbClr val="000000"/>
                        </a:solidFill>
                        <a:effectLst/>
                        <a:latin typeface="Helvetica Neue" panose="02000503000000020004" pitchFamily="2" charset="0"/>
                      </a:endParaRPr>
                    </a:p>
                  </a:txBody>
                  <a:tcPr marL="4504" marR="4504" marT="4504" marB="0" anchor="b"/>
                </a:tc>
                <a:extLst>
                  <a:ext uri="{0D108BD9-81ED-4DB2-BD59-A6C34878D82A}">
                    <a16:rowId xmlns:a16="http://schemas.microsoft.com/office/drawing/2014/main" val="1917651752"/>
                  </a:ext>
                </a:extLst>
              </a:tr>
              <a:tr h="523338">
                <a:tc>
                  <a:txBody>
                    <a:bodyPr/>
                    <a:lstStyle/>
                    <a:p>
                      <a:pPr algn="r" fontAlgn="b"/>
                      <a:r>
                        <a:rPr lang="en-US" sz="600" u="none" strike="noStrike">
                          <a:effectLst/>
                        </a:rPr>
                        <a:t>1</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[{'alias': 'chinese', 'title': 'Chinese'}, {'a...</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dirty="0">
                          <a:effectLst/>
                        </a:rPr>
                        <a:t>{'latitude': 40.7142, 'longitude': -73.99787}</a:t>
                      </a:r>
                      <a:endParaRPr lang="en-US" sz="600" b="0" i="0" u="none" strike="noStrike" dirty="0">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(212) 791-1817</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1020.196</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tasty-hand-pulled-noodles-new-york</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https://s3-media1.fl.yelpcdn.com/bphoto/3_3or7...</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ctr" fontAlgn="b"/>
                      <a:r>
                        <a:rPr lang="en-US" sz="600" u="none" strike="noStrike">
                          <a:effectLst/>
                        </a:rPr>
                        <a:t>FALSE</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{'address1': '1 Doyers St', 'address2': '', 'a...</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Tasty Hand-Pulled Noodles</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1.21E+10</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4</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1280</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['delivery', 'pickup']</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https://www.yelp.com/biz/tasty-hand-pulled-noo...</a:t>
                      </a:r>
                      <a:endParaRPr lang="en-US" sz="600" b="0" i="0" u="none" strike="noStrike">
                        <a:solidFill>
                          <a:srgbClr val="000000"/>
                        </a:solidFill>
                        <a:effectLst/>
                        <a:latin typeface="Helvetica Neue" panose="02000503000000020004" pitchFamily="2" charset="0"/>
                      </a:endParaRPr>
                    </a:p>
                  </a:txBody>
                  <a:tcPr marL="4504" marR="4504" marT="4504" marB="0" anchor="b"/>
                </a:tc>
                <a:extLst>
                  <a:ext uri="{0D108BD9-81ED-4DB2-BD59-A6C34878D82A}">
                    <a16:rowId xmlns:a16="http://schemas.microsoft.com/office/drawing/2014/main" val="1718073021"/>
                  </a:ext>
                </a:extLst>
              </a:tr>
              <a:tr h="436865">
                <a:tc>
                  <a:txBody>
                    <a:bodyPr/>
                    <a:lstStyle/>
                    <a:p>
                      <a:pPr algn="r" fontAlgn="b"/>
                      <a:r>
                        <a:rPr lang="en-US" sz="600" u="none" strike="noStrike">
                          <a:effectLst/>
                        </a:rPr>
                        <a:t>2</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[{'alias': 'chinese', 'title': 'Chinese'}, {'a...</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{'latitude': 40.7422275387194, 'longitude': -7...</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(212) 989-6699</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4183.124</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buddakan-new-york</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https://s3-media4.fl.yelpcdn.com/bphoto/Avw19V...</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ctr" fontAlgn="b"/>
                      <a:r>
                        <a:rPr lang="en-US" sz="600" u="none" strike="noStrike">
                          <a:effectLst/>
                        </a:rPr>
                        <a:t>FALSE</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{'address1': '75 9th Ave', 'address2': None, '...</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Buddakan</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1.21E+10</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4</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3278</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['restaurant_reservation']</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https://www.yelp.com/biz/buddakan-new-york?adj...</a:t>
                      </a:r>
                      <a:endParaRPr lang="en-US" sz="600" b="0" i="0" u="none" strike="noStrike">
                        <a:solidFill>
                          <a:srgbClr val="000000"/>
                        </a:solidFill>
                        <a:effectLst/>
                        <a:latin typeface="Helvetica Neue" panose="02000503000000020004" pitchFamily="2" charset="0"/>
                      </a:endParaRPr>
                    </a:p>
                  </a:txBody>
                  <a:tcPr marL="4504" marR="4504" marT="4504" marB="0" anchor="b"/>
                </a:tc>
                <a:extLst>
                  <a:ext uri="{0D108BD9-81ED-4DB2-BD59-A6C34878D82A}">
                    <a16:rowId xmlns:a16="http://schemas.microsoft.com/office/drawing/2014/main" val="2252108002"/>
                  </a:ext>
                </a:extLst>
              </a:tr>
              <a:tr h="436865">
                <a:tc>
                  <a:txBody>
                    <a:bodyPr/>
                    <a:lstStyle/>
                    <a:p>
                      <a:pPr algn="r" fontAlgn="b"/>
                      <a:r>
                        <a:rPr lang="en-US" sz="600" u="none" strike="noStrike">
                          <a:effectLst/>
                        </a:rPr>
                        <a:t>3</a:t>
                      </a:r>
                      <a:endParaRPr lang="en-US" sz="600" b="1"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[{'alias': 'shanghainese', 'title': 'Shanghain...</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{'latitude': 40.7598810063385, 'longitude': -7...</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(718) 321-3838</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14909.39</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nan-xiang-xiao-long-bao-flushing</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https://s3-media4.fl.yelpcdn.com/bphoto/ONP2Dh...</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ctr" fontAlgn="b"/>
                      <a:r>
                        <a:rPr lang="en-US" sz="600" u="none" strike="noStrike">
                          <a:effectLst/>
                        </a:rPr>
                        <a:t>FALSE</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{'address1': '38-12 Prince St', 'address2': ''...</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Nan Xiang Xiao Long Bao</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1.72E+10</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4</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r" fontAlgn="b"/>
                      <a:r>
                        <a:rPr lang="en-US" sz="600" u="none" strike="noStrike">
                          <a:effectLst/>
                        </a:rPr>
                        <a:t>2664</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a:effectLst/>
                        </a:rPr>
                        <a:t>[]</a:t>
                      </a:r>
                      <a:endParaRPr lang="en-US" sz="600" b="0" i="0" u="none" strike="noStrike">
                        <a:solidFill>
                          <a:srgbClr val="000000"/>
                        </a:solidFill>
                        <a:effectLst/>
                        <a:latin typeface="Helvetica Neue" panose="02000503000000020004" pitchFamily="2" charset="0"/>
                      </a:endParaRPr>
                    </a:p>
                  </a:txBody>
                  <a:tcPr marL="4504" marR="4504" marT="4504" marB="0" anchor="b"/>
                </a:tc>
                <a:tc>
                  <a:txBody>
                    <a:bodyPr/>
                    <a:lstStyle/>
                    <a:p>
                      <a:pPr algn="l" fontAlgn="b"/>
                      <a:r>
                        <a:rPr lang="en-US" sz="600" u="none" strike="noStrike" dirty="0">
                          <a:effectLst/>
                        </a:rPr>
                        <a:t>https://</a:t>
                      </a:r>
                      <a:r>
                        <a:rPr lang="en-US" sz="600" u="none" strike="noStrike" dirty="0" err="1">
                          <a:effectLst/>
                        </a:rPr>
                        <a:t>www.yelp.com</a:t>
                      </a:r>
                      <a:r>
                        <a:rPr lang="en-US" sz="600" u="none" strike="noStrike" dirty="0">
                          <a:effectLst/>
                        </a:rPr>
                        <a:t>/biz/nan-</a:t>
                      </a:r>
                      <a:r>
                        <a:rPr lang="en-US" sz="600" u="none" strike="noStrike" dirty="0" err="1">
                          <a:effectLst/>
                        </a:rPr>
                        <a:t>xiang</a:t>
                      </a:r>
                      <a:r>
                        <a:rPr lang="en-US" sz="600" u="none" strike="noStrike" dirty="0">
                          <a:effectLst/>
                        </a:rPr>
                        <a:t>-</a:t>
                      </a:r>
                      <a:r>
                        <a:rPr lang="en-US" sz="600" u="none" strike="noStrike" dirty="0" err="1">
                          <a:effectLst/>
                        </a:rPr>
                        <a:t>xiao</a:t>
                      </a:r>
                      <a:r>
                        <a:rPr lang="en-US" sz="600" u="none" strike="noStrike" dirty="0">
                          <a:effectLst/>
                        </a:rPr>
                        <a:t>-long-b...</a:t>
                      </a:r>
                      <a:endParaRPr lang="en-US" sz="600" b="0" i="0" u="none" strike="noStrike" dirty="0">
                        <a:solidFill>
                          <a:srgbClr val="000000"/>
                        </a:solidFill>
                        <a:effectLst/>
                        <a:latin typeface="Helvetica Neue" panose="02000503000000020004" pitchFamily="2" charset="0"/>
                      </a:endParaRPr>
                    </a:p>
                  </a:txBody>
                  <a:tcPr marL="4504" marR="4504" marT="4504" marB="0" anchor="b"/>
                </a:tc>
                <a:extLst>
                  <a:ext uri="{0D108BD9-81ED-4DB2-BD59-A6C34878D82A}">
                    <a16:rowId xmlns:a16="http://schemas.microsoft.com/office/drawing/2014/main" val="829628197"/>
                  </a:ext>
                </a:extLst>
              </a:tr>
            </a:tbl>
          </a:graphicData>
        </a:graphic>
      </p:graphicFrame>
    </p:spTree>
    <p:extLst>
      <p:ext uri="{BB962C8B-B14F-4D97-AF65-F5344CB8AC3E}">
        <p14:creationId xmlns:p14="http://schemas.microsoft.com/office/powerpoint/2010/main" val="15983303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7448A-7534-014B-B4E5-A78FCC107A86}"/>
              </a:ext>
            </a:extLst>
          </p:cNvPr>
          <p:cNvSpPr>
            <a:spLocks noGrp="1"/>
          </p:cNvSpPr>
          <p:nvPr>
            <p:ph type="title"/>
          </p:nvPr>
        </p:nvSpPr>
        <p:spPr/>
        <p:txBody>
          <a:bodyPr>
            <a:normAutofit fontScale="90000"/>
          </a:bodyPr>
          <a:lstStyle/>
          <a:p>
            <a:r>
              <a:rPr lang="en-US" dirty="0"/>
              <a:t>Restaurant distribution: label the restaurant name and URL on the map</a:t>
            </a:r>
          </a:p>
        </p:txBody>
      </p:sp>
      <p:pic>
        <p:nvPicPr>
          <p:cNvPr id="5" name="Content Placeholder 4" descr="Map&#10;&#10;Description automatically generated">
            <a:extLst>
              <a:ext uri="{FF2B5EF4-FFF2-40B4-BE49-F238E27FC236}">
                <a16:creationId xmlns:a16="http://schemas.microsoft.com/office/drawing/2014/main" id="{AB61FB74-C1C4-D44B-B44E-43FE04A4B1F2}"/>
              </a:ext>
            </a:extLst>
          </p:cNvPr>
          <p:cNvPicPr>
            <a:picLocks noGrp="1" noChangeAspect="1"/>
          </p:cNvPicPr>
          <p:nvPr>
            <p:ph idx="1"/>
          </p:nvPr>
        </p:nvPicPr>
        <p:blipFill>
          <a:blip r:embed="rId2"/>
          <a:stretch>
            <a:fillRect/>
          </a:stretch>
        </p:blipFill>
        <p:spPr>
          <a:xfrm>
            <a:off x="5184775" y="1250595"/>
            <a:ext cx="6245225" cy="3771023"/>
          </a:xfrm>
        </p:spPr>
      </p:pic>
    </p:spTree>
    <p:extLst>
      <p:ext uri="{BB962C8B-B14F-4D97-AF65-F5344CB8AC3E}">
        <p14:creationId xmlns:p14="http://schemas.microsoft.com/office/powerpoint/2010/main" val="33742915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36F1D-B59C-6E4C-A696-1D5C791638CF}"/>
              </a:ext>
            </a:extLst>
          </p:cNvPr>
          <p:cNvSpPr>
            <a:spLocks noGrp="1"/>
          </p:cNvSpPr>
          <p:nvPr>
            <p:ph type="title"/>
          </p:nvPr>
        </p:nvSpPr>
        <p:spPr/>
        <p:txBody>
          <a:bodyPr>
            <a:normAutofit fontScale="90000"/>
          </a:bodyPr>
          <a:lstStyle/>
          <a:p>
            <a:r>
              <a:rPr lang="en-US" dirty="0"/>
              <a:t>Business status: analyze whether restaurants in different blocks are open </a:t>
            </a:r>
          </a:p>
        </p:txBody>
      </p:sp>
      <p:pic>
        <p:nvPicPr>
          <p:cNvPr id="5" name="Content Placeholder 4" descr="Map&#10;&#10;Description automatically generated">
            <a:extLst>
              <a:ext uri="{FF2B5EF4-FFF2-40B4-BE49-F238E27FC236}">
                <a16:creationId xmlns:a16="http://schemas.microsoft.com/office/drawing/2014/main" id="{092B76C7-9375-1949-94DE-3704B8F4876C}"/>
              </a:ext>
            </a:extLst>
          </p:cNvPr>
          <p:cNvPicPr>
            <a:picLocks noGrp="1" noChangeAspect="1"/>
          </p:cNvPicPr>
          <p:nvPr>
            <p:ph idx="1"/>
          </p:nvPr>
        </p:nvPicPr>
        <p:blipFill>
          <a:blip r:embed="rId2"/>
          <a:stretch>
            <a:fillRect/>
          </a:stretch>
        </p:blipFill>
        <p:spPr>
          <a:xfrm>
            <a:off x="5184775" y="1253561"/>
            <a:ext cx="6245225" cy="3765090"/>
          </a:xfrm>
        </p:spPr>
      </p:pic>
    </p:spTree>
    <p:extLst>
      <p:ext uri="{BB962C8B-B14F-4D97-AF65-F5344CB8AC3E}">
        <p14:creationId xmlns:p14="http://schemas.microsoft.com/office/powerpoint/2010/main" val="3730990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CE601-790D-4F4C-AB6C-055693159546}"/>
              </a:ext>
            </a:extLst>
          </p:cNvPr>
          <p:cNvSpPr>
            <a:spLocks noGrp="1"/>
          </p:cNvSpPr>
          <p:nvPr>
            <p:ph type="title"/>
          </p:nvPr>
        </p:nvSpPr>
        <p:spPr>
          <a:xfrm>
            <a:off x="758952" y="758952"/>
            <a:ext cx="4191000" cy="4754880"/>
          </a:xfrm>
        </p:spPr>
        <p:txBody>
          <a:bodyPr>
            <a:normAutofit fontScale="90000"/>
          </a:bodyPr>
          <a:lstStyle/>
          <a:p>
            <a:r>
              <a:rPr lang="en-US" dirty="0"/>
              <a:t>Regional distribution of restaurant popularity: reviews</a:t>
            </a:r>
            <a:r>
              <a:rPr lang="zh-CN" altLang="en-US" dirty="0"/>
              <a:t> </a:t>
            </a:r>
            <a:r>
              <a:rPr lang="en-US" altLang="zh-CN" dirty="0"/>
              <a:t>counts</a:t>
            </a:r>
            <a:r>
              <a:rPr lang="zh-CN" altLang="en-US" dirty="0"/>
              <a:t> </a:t>
            </a:r>
            <a:r>
              <a:rPr lang="en-US" altLang="zh-CN" dirty="0"/>
              <a:t>h</a:t>
            </a:r>
            <a:r>
              <a:rPr lang="en-US" dirty="0"/>
              <a:t>eat map </a:t>
            </a:r>
          </a:p>
        </p:txBody>
      </p:sp>
      <p:pic>
        <p:nvPicPr>
          <p:cNvPr id="5" name="Content Placeholder 4" descr="Map&#10;&#10;Description automatically generated">
            <a:extLst>
              <a:ext uri="{FF2B5EF4-FFF2-40B4-BE49-F238E27FC236}">
                <a16:creationId xmlns:a16="http://schemas.microsoft.com/office/drawing/2014/main" id="{573B91AE-91BC-534C-923E-699B2477C327}"/>
              </a:ext>
            </a:extLst>
          </p:cNvPr>
          <p:cNvPicPr>
            <a:picLocks noGrp="1" noChangeAspect="1"/>
          </p:cNvPicPr>
          <p:nvPr>
            <p:ph idx="1"/>
          </p:nvPr>
        </p:nvPicPr>
        <p:blipFill>
          <a:blip r:embed="rId2"/>
          <a:stretch>
            <a:fillRect/>
          </a:stretch>
        </p:blipFill>
        <p:spPr>
          <a:xfrm>
            <a:off x="5184775" y="1251771"/>
            <a:ext cx="6245225" cy="3768670"/>
          </a:xfrm>
        </p:spPr>
      </p:pic>
    </p:spTree>
    <p:extLst>
      <p:ext uri="{BB962C8B-B14F-4D97-AF65-F5344CB8AC3E}">
        <p14:creationId xmlns:p14="http://schemas.microsoft.com/office/powerpoint/2010/main" val="38107517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76213-B98D-B64A-B838-8431734D3832}"/>
              </a:ext>
            </a:extLst>
          </p:cNvPr>
          <p:cNvSpPr>
            <a:spLocks noGrp="1"/>
          </p:cNvSpPr>
          <p:nvPr>
            <p:ph type="title"/>
          </p:nvPr>
        </p:nvSpPr>
        <p:spPr/>
        <p:txBody>
          <a:bodyPr>
            <a:normAutofit fontScale="90000"/>
          </a:bodyPr>
          <a:lstStyle/>
          <a:p>
            <a:r>
              <a:rPr lang="en-US" dirty="0"/>
              <a:t>Price and rating: analysis of restaurants with different prices and their rating </a:t>
            </a:r>
            <a:br>
              <a:rPr lang="en-US" dirty="0"/>
            </a:br>
            <a:endParaRPr lang="en-US" dirty="0"/>
          </a:p>
        </p:txBody>
      </p:sp>
      <p:pic>
        <p:nvPicPr>
          <p:cNvPr id="5" name="Content Placeholder 4" descr="Chart, bar chart&#10;&#10;Description automatically generated">
            <a:extLst>
              <a:ext uri="{FF2B5EF4-FFF2-40B4-BE49-F238E27FC236}">
                <a16:creationId xmlns:a16="http://schemas.microsoft.com/office/drawing/2014/main" id="{260B0FF6-DA2C-7547-B14E-07F7BE79580D}"/>
              </a:ext>
            </a:extLst>
          </p:cNvPr>
          <p:cNvPicPr>
            <a:picLocks noGrp="1" noChangeAspect="1"/>
          </p:cNvPicPr>
          <p:nvPr>
            <p:ph idx="1"/>
          </p:nvPr>
        </p:nvPicPr>
        <p:blipFill>
          <a:blip r:embed="rId2"/>
          <a:stretch>
            <a:fillRect/>
          </a:stretch>
        </p:blipFill>
        <p:spPr>
          <a:xfrm>
            <a:off x="5184775" y="969220"/>
            <a:ext cx="6245225" cy="4333772"/>
          </a:xfrm>
        </p:spPr>
      </p:pic>
    </p:spTree>
    <p:extLst>
      <p:ext uri="{BB962C8B-B14F-4D97-AF65-F5344CB8AC3E}">
        <p14:creationId xmlns:p14="http://schemas.microsoft.com/office/powerpoint/2010/main" val="892871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1DA11-7B37-CE40-976B-11CEE0CB8B90}"/>
              </a:ext>
            </a:extLst>
          </p:cNvPr>
          <p:cNvSpPr>
            <a:spLocks noGrp="1"/>
          </p:cNvSpPr>
          <p:nvPr>
            <p:ph type="title"/>
          </p:nvPr>
        </p:nvSpPr>
        <p:spPr/>
        <p:txBody>
          <a:bodyPr>
            <a:normAutofit fontScale="90000"/>
          </a:bodyPr>
          <a:lstStyle/>
          <a:p>
            <a:r>
              <a:rPr lang="en-US" dirty="0"/>
              <a:t>Price and rating: analysis of restaurants with different prices and their rating </a:t>
            </a:r>
            <a:br>
              <a:rPr lang="en-US" dirty="0"/>
            </a:br>
            <a:endParaRPr lang="en-US" dirty="0"/>
          </a:p>
        </p:txBody>
      </p:sp>
      <p:pic>
        <p:nvPicPr>
          <p:cNvPr id="5" name="Content Placeholder 4" descr="A picture containing text, iPod, vector graphics&#10;&#10;Description automatically generated">
            <a:extLst>
              <a:ext uri="{FF2B5EF4-FFF2-40B4-BE49-F238E27FC236}">
                <a16:creationId xmlns:a16="http://schemas.microsoft.com/office/drawing/2014/main" id="{B7CB91DB-4429-4148-807C-F3383181181B}"/>
              </a:ext>
            </a:extLst>
          </p:cNvPr>
          <p:cNvPicPr>
            <a:picLocks noGrp="1" noChangeAspect="1"/>
          </p:cNvPicPr>
          <p:nvPr>
            <p:ph idx="1"/>
          </p:nvPr>
        </p:nvPicPr>
        <p:blipFill>
          <a:blip r:embed="rId2"/>
          <a:stretch>
            <a:fillRect/>
          </a:stretch>
        </p:blipFill>
        <p:spPr>
          <a:xfrm>
            <a:off x="5184775" y="983570"/>
            <a:ext cx="6245225" cy="4305072"/>
          </a:xfrm>
        </p:spPr>
      </p:pic>
    </p:spTree>
    <p:extLst>
      <p:ext uri="{BB962C8B-B14F-4D97-AF65-F5344CB8AC3E}">
        <p14:creationId xmlns:p14="http://schemas.microsoft.com/office/powerpoint/2010/main" val="7312108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C1B2B-7389-EF45-928C-079FC45DA55D}"/>
              </a:ext>
            </a:extLst>
          </p:cNvPr>
          <p:cNvSpPr>
            <a:spLocks noGrp="1"/>
          </p:cNvSpPr>
          <p:nvPr>
            <p:ph type="title"/>
          </p:nvPr>
        </p:nvSpPr>
        <p:spPr>
          <a:xfrm>
            <a:off x="758952" y="758952"/>
            <a:ext cx="4532376" cy="4754880"/>
          </a:xfrm>
        </p:spPr>
        <p:txBody>
          <a:bodyPr>
            <a:normAutofit fontScale="90000"/>
          </a:bodyPr>
          <a:lstStyle/>
          <a:p>
            <a:r>
              <a:rPr lang="en-US" dirty="0"/>
              <a:t>Cuisine Classification Library: Analyze the types and ratings of different types of cuisines</a:t>
            </a:r>
          </a:p>
        </p:txBody>
      </p:sp>
      <p:pic>
        <p:nvPicPr>
          <p:cNvPr id="5" name="Content Placeholder 4" descr="Chart, radar chart&#10;&#10;Description automatically generated">
            <a:extLst>
              <a:ext uri="{FF2B5EF4-FFF2-40B4-BE49-F238E27FC236}">
                <a16:creationId xmlns:a16="http://schemas.microsoft.com/office/drawing/2014/main" id="{34EFC825-1441-5C42-9344-6CF0FD807843}"/>
              </a:ext>
            </a:extLst>
          </p:cNvPr>
          <p:cNvPicPr>
            <a:picLocks noGrp="1" noChangeAspect="1"/>
          </p:cNvPicPr>
          <p:nvPr>
            <p:ph idx="1"/>
          </p:nvPr>
        </p:nvPicPr>
        <p:blipFill>
          <a:blip r:embed="rId2"/>
          <a:stretch>
            <a:fillRect/>
          </a:stretch>
        </p:blipFill>
        <p:spPr>
          <a:xfrm>
            <a:off x="5184775" y="893940"/>
            <a:ext cx="6245225" cy="4484332"/>
          </a:xfrm>
        </p:spPr>
      </p:pic>
      <p:sp>
        <p:nvSpPr>
          <p:cNvPr id="6" name="Rectangle 5">
            <a:extLst>
              <a:ext uri="{FF2B5EF4-FFF2-40B4-BE49-F238E27FC236}">
                <a16:creationId xmlns:a16="http://schemas.microsoft.com/office/drawing/2014/main" id="{B099185C-3BAB-4B44-A304-F9BC713CBFD1}"/>
              </a:ext>
            </a:extLst>
          </p:cNvPr>
          <p:cNvSpPr/>
          <p:nvPr/>
        </p:nvSpPr>
        <p:spPr>
          <a:xfrm>
            <a:off x="5705856" y="5640894"/>
            <a:ext cx="6096000" cy="646331"/>
          </a:xfrm>
          <a:prstGeom prst="rect">
            <a:avLst/>
          </a:prstGeom>
        </p:spPr>
        <p:txBody>
          <a:bodyPr>
            <a:spAutoFit/>
          </a:bodyPr>
          <a:lstStyle/>
          <a:p>
            <a:r>
              <a:rPr lang="en-US" dirty="0">
                <a:latin typeface="NimbusRomNo9L"/>
              </a:rPr>
              <a:t>The vertical axis represents price levels. There are 7 directions (sub-axes) equaling to 7 restaurant categories. </a:t>
            </a:r>
            <a:endParaRPr lang="en-US" dirty="0"/>
          </a:p>
        </p:txBody>
      </p:sp>
    </p:spTree>
    <p:extLst>
      <p:ext uri="{BB962C8B-B14F-4D97-AF65-F5344CB8AC3E}">
        <p14:creationId xmlns:p14="http://schemas.microsoft.com/office/powerpoint/2010/main" val="4870553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B0D5E-E155-E646-80BB-44DB087EA1AD}"/>
              </a:ext>
            </a:extLst>
          </p:cNvPr>
          <p:cNvSpPr>
            <a:spLocks noGrp="1"/>
          </p:cNvSpPr>
          <p:nvPr>
            <p:ph type="title"/>
          </p:nvPr>
        </p:nvSpPr>
        <p:spPr/>
        <p:txBody>
          <a:bodyPr/>
          <a:lstStyle/>
          <a:p>
            <a:r>
              <a:rPr lang="en-US" dirty="0"/>
              <a:t>Conclusion</a:t>
            </a:r>
            <a:r>
              <a:rPr lang="zh-CN" altLang="en-US" dirty="0"/>
              <a:t> </a:t>
            </a:r>
            <a:r>
              <a:rPr lang="en-US" altLang="zh-CN" dirty="0"/>
              <a:t>for the price and </a:t>
            </a:r>
            <a:r>
              <a:rPr lang="en-US" dirty="0"/>
              <a:t>cuisines</a:t>
            </a:r>
            <a:r>
              <a:rPr lang="en-US" altLang="zh-CN" dirty="0"/>
              <a:t> </a:t>
            </a:r>
            <a:endParaRPr lang="en-US" dirty="0"/>
          </a:p>
        </p:txBody>
      </p:sp>
      <p:sp>
        <p:nvSpPr>
          <p:cNvPr id="3" name="Content Placeholder 2">
            <a:extLst>
              <a:ext uri="{FF2B5EF4-FFF2-40B4-BE49-F238E27FC236}">
                <a16:creationId xmlns:a16="http://schemas.microsoft.com/office/drawing/2014/main" id="{B2EF1884-6C8B-6446-90D8-498628C5F7EB}"/>
              </a:ext>
            </a:extLst>
          </p:cNvPr>
          <p:cNvSpPr>
            <a:spLocks noGrp="1"/>
          </p:cNvSpPr>
          <p:nvPr>
            <p:ph idx="1"/>
          </p:nvPr>
        </p:nvSpPr>
        <p:spPr/>
        <p:txBody>
          <a:bodyPr/>
          <a:lstStyle/>
          <a:p>
            <a:r>
              <a:rPr lang="en-US" dirty="0"/>
              <a:t>It means that on average, Chinese restaurants have the lowest prices and French restaurants have the highest prices. The reviews of Indian restaurants are relatively poor, while the reviews of Italian restaurants are relatively high. In addition, there is no obvious relationship between price and rating. In addition, if people want reasonably priced and well-reviewed food, Chinese and Mexican food is recommended.</a:t>
            </a:r>
          </a:p>
        </p:txBody>
      </p:sp>
    </p:spTree>
    <p:extLst>
      <p:ext uri="{BB962C8B-B14F-4D97-AF65-F5344CB8AC3E}">
        <p14:creationId xmlns:p14="http://schemas.microsoft.com/office/powerpoint/2010/main" val="504306424"/>
      </p:ext>
    </p:extLst>
  </p:cSld>
  <p:clrMapOvr>
    <a:masterClrMapping/>
  </p:clrMapOvr>
</p:sld>
</file>

<file path=ppt/theme/theme1.xml><?xml version="1.0" encoding="utf-8"?>
<a:theme xmlns:a="http://schemas.openxmlformats.org/drawingml/2006/main" name="HeadlinesVTI">
  <a:themeElements>
    <a:clrScheme name="AnalogousFromLightSeedRightStep">
      <a:dk1>
        <a:srgbClr val="000000"/>
      </a:dk1>
      <a:lt1>
        <a:srgbClr val="FFFFFF"/>
      </a:lt1>
      <a:dk2>
        <a:srgbClr val="412429"/>
      </a:dk2>
      <a:lt2>
        <a:srgbClr val="E3E8E2"/>
      </a:lt2>
      <a:accent1>
        <a:srgbClr val="BB96C6"/>
      </a:accent1>
      <a:accent2>
        <a:srgbClr val="BA7FAF"/>
      </a:accent2>
      <a:accent3>
        <a:srgbClr val="C696A9"/>
      </a:accent3>
      <a:accent4>
        <a:srgbClr val="BA807F"/>
      </a:accent4>
      <a:accent5>
        <a:srgbClr val="BD9E85"/>
      </a:accent5>
      <a:accent6>
        <a:srgbClr val="ACA476"/>
      </a:accent6>
      <a:hlink>
        <a:srgbClr val="638F56"/>
      </a:hlink>
      <a:folHlink>
        <a:srgbClr val="7F7F7F"/>
      </a:folHlink>
    </a:clrScheme>
    <a:fontScheme name="Custom 211">
      <a:majorFont>
        <a:latin typeface="Sitka Banner"/>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8000"/>
            <a:satMod val="170000"/>
          </a:schemeClr>
        </a:solidFill>
        <a:gradFill rotWithShape="1">
          <a:gsLst>
            <a:gs pos="0">
              <a:schemeClr val="phClr">
                <a:tint val="93000"/>
                <a:satMod val="16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VTI" id="{66EB4A02-0C0F-47F1-9F48-4E6882B9F967}" vid="{F3552358-4452-4FDA-9568-4F5DA32F7A60}"/>
    </a:ext>
  </a:extLst>
</a:theme>
</file>

<file path=docProps/app.xml><?xml version="1.0" encoding="utf-8"?>
<Properties xmlns="http://schemas.openxmlformats.org/officeDocument/2006/extended-properties" xmlns:vt="http://schemas.openxmlformats.org/officeDocument/2006/docPropsVTypes">
  <TotalTime>26</TotalTime>
  <Words>570</Words>
  <Application>Microsoft Macintosh PowerPoint</Application>
  <PresentationFormat>Widescreen</PresentationFormat>
  <Paragraphs>94</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NimbusRomNo9L</vt:lpstr>
      <vt:lpstr>Arial</vt:lpstr>
      <vt:lpstr>Avenir Next LT Pro</vt:lpstr>
      <vt:lpstr>Calibri</vt:lpstr>
      <vt:lpstr>Helvetica Neue</vt:lpstr>
      <vt:lpstr>HelveticaNeue</vt:lpstr>
      <vt:lpstr>Sitka Banner</vt:lpstr>
      <vt:lpstr>HeadlinesVTI</vt:lpstr>
      <vt:lpstr>New York restaurant consumption analysis  </vt:lpstr>
      <vt:lpstr>Data acquisition and cleaning</vt:lpstr>
      <vt:lpstr>Restaurant distribution: label the restaurant name and URL on the map</vt:lpstr>
      <vt:lpstr>Business status: analyze whether restaurants in different blocks are open </vt:lpstr>
      <vt:lpstr>Regional distribution of restaurant popularity: reviews counts heat map </vt:lpstr>
      <vt:lpstr>Price and rating: analysis of restaurants with different prices and their rating  </vt:lpstr>
      <vt:lpstr>Price and rating: analysis of restaurants with different prices and their rating  </vt:lpstr>
      <vt:lpstr>Cuisine Classification Library: Analyze the types and ratings of different types of cuisines</vt:lpstr>
      <vt:lpstr>Conclusion for the price and cuisines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Yang, Mo</dc:creator>
  <cp:lastModifiedBy>Yang, Mo</cp:lastModifiedBy>
  <cp:revision>3</cp:revision>
  <dcterms:created xsi:type="dcterms:W3CDTF">2021-07-18T22:13:24Z</dcterms:created>
  <dcterms:modified xsi:type="dcterms:W3CDTF">2021-07-18T22:39:48Z</dcterms:modified>
</cp:coreProperties>
</file>

<file path=docProps/thumbnail.jpeg>
</file>